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579" r:id="rId3"/>
    <p:sldId id="580" r:id="rId4"/>
    <p:sldId id="581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28" r:id="rId13"/>
    <p:sldId id="617" r:id="rId14"/>
    <p:sldId id="638" r:id="rId15"/>
    <p:sldId id="639" r:id="rId16"/>
    <p:sldId id="618" r:id="rId17"/>
    <p:sldId id="623" r:id="rId18"/>
    <p:sldId id="583" r:id="rId19"/>
    <p:sldId id="582" r:id="rId20"/>
    <p:sldId id="584" r:id="rId21"/>
    <p:sldId id="585" r:id="rId22"/>
    <p:sldId id="586" r:id="rId23"/>
    <p:sldId id="587" r:id="rId24"/>
    <p:sldId id="626" r:id="rId25"/>
    <p:sldId id="627" r:id="rId26"/>
    <p:sldId id="624" r:id="rId27"/>
    <p:sldId id="631" r:id="rId28"/>
    <p:sldId id="632" r:id="rId29"/>
    <p:sldId id="592" r:id="rId30"/>
    <p:sldId id="593" r:id="rId31"/>
    <p:sldId id="594" r:id="rId32"/>
    <p:sldId id="595" r:id="rId33"/>
    <p:sldId id="640" r:id="rId34"/>
    <p:sldId id="589" r:id="rId35"/>
    <p:sldId id="590" r:id="rId36"/>
    <p:sldId id="591" r:id="rId37"/>
    <p:sldId id="597" r:id="rId38"/>
    <p:sldId id="641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4423" autoAdjust="0"/>
    <p:restoredTop sz="90929"/>
  </p:normalViewPr>
  <p:slideViewPr>
    <p:cSldViewPr>
      <p:cViewPr varScale="1">
        <p:scale>
          <a:sx n="71" d="100"/>
          <a:sy n="71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DDC546A-478C-4C33-98A2-67223FCC723D}" type="datetimeFigureOut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C51169C-3FEA-4D44-8F83-AE1BBA606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66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3287911-6098-4526-9BFF-DA180E97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187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4CE5073-F7CB-4119-BD6D-ECEB2D45A3C9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1EAE39-B682-4594-B9CA-AFBB81EC6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742-8725-4302-B694-173DF9972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2AC0-0BF3-47A3-AB0A-8AE39306C6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8FCAE-229E-47B9-BDA4-62F9FAEA4E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1FED2-DB78-4E8E-A19F-7A5D7B7C5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7D50F-4A8F-4501-8F04-40BBF6C858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6DF69-F47C-4BA2-B3F3-A2E960A03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0B617-C5E3-48FA-B831-65392929F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58D2FE5-3352-4A1C-8579-D825E219B4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6B61E-82F0-4807-9B4F-535AE5DA18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10337" y="6376737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F8F57-49F6-42B8-A1F5-A4477C72C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oGymnSJ4E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aoMnFGtmCq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Aquatic Ecosystems</a:t>
            </a:r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EF20044-E4EE-4938-A9AB-028286875C17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3" name="Rectangle 2"/>
          <p:cNvSpPr/>
          <p:nvPr/>
        </p:nvSpPr>
        <p:spPr>
          <a:xfrm>
            <a:off x="384132" y="5791200"/>
            <a:ext cx="898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The sea, once it casts its spell, holds one in its net of wonder forever.</a:t>
            </a:r>
          </a:p>
          <a:p>
            <a:r>
              <a:rPr lang="en-US" sz="1600" dirty="0" smtClean="0">
                <a:latin typeface="+mn-lt"/>
              </a:rPr>
              <a:t>- Jacques Ives Cousteau</a:t>
            </a:r>
            <a:endParaRPr lang="en-US" sz="1600" dirty="0">
              <a:latin typeface="+mn-lt"/>
            </a:endParaRPr>
          </a:p>
        </p:txBody>
      </p:sp>
      <p:pic>
        <p:nvPicPr>
          <p:cNvPr id="29698" name="Picture 2" descr="http://socialcapitalmarkets.net/wp-content/uploads/2013/08/california_oce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1456"/>
            <a:ext cx="71628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547146" cy="52153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Streams</a:t>
            </a:r>
            <a:r>
              <a:rPr lang="en-US" dirty="0" smtClean="0"/>
              <a:t>, narrow channels of water, often begin in mountainous areas, where water (from melting snow or glaciers) moves rapidly across rocks and down waterfalls.</a:t>
            </a:r>
          </a:p>
          <a:p>
            <a:r>
              <a:rPr lang="en-US" dirty="0">
                <a:solidFill>
                  <a:srgbClr val="FFFF00"/>
                </a:solidFill>
              </a:rPr>
              <a:t>Rivers</a:t>
            </a:r>
            <a:r>
              <a:rPr lang="en-US" dirty="0"/>
              <a:t> are formed </a:t>
            </a:r>
            <a:r>
              <a:rPr lang="en-US" dirty="0" smtClean="0"/>
              <a:t>when streams combine with </a:t>
            </a:r>
            <a:r>
              <a:rPr lang="en-US" dirty="0" smtClean="0">
                <a:solidFill>
                  <a:srgbClr val="FFFF00"/>
                </a:solidFill>
              </a:rPr>
              <a:t>runoff</a:t>
            </a:r>
            <a:r>
              <a:rPr lang="en-US" dirty="0" smtClean="0"/>
              <a:t> water from the surrounding land.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and Streams</a:t>
            </a:r>
            <a:endParaRPr lang="en-US" dirty="0"/>
          </a:p>
        </p:txBody>
      </p:sp>
      <p:pic>
        <p:nvPicPr>
          <p:cNvPr id="1026" name="Picture 2" descr="http://famouswonders.com/wp-content/uploads/2009/03/angel-f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064"/>
            <a:ext cx="3253010" cy="4877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172200"/>
            <a:ext cx="1930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Angel Falls, Bolivia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08098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/>
              <a:t>Water in the </a:t>
            </a:r>
            <a:r>
              <a:rPr lang="en-US" dirty="0">
                <a:solidFill>
                  <a:srgbClr val="FFFF00"/>
                </a:solidFill>
              </a:rPr>
              <a:t>source zone </a:t>
            </a:r>
            <a:r>
              <a:rPr lang="en-US" dirty="0"/>
              <a:t>is generally cold, rich in oxygen, and low in nutrients</a:t>
            </a:r>
            <a:r>
              <a:rPr lang="en-US" dirty="0" smtClean="0"/>
              <a:t>.</a:t>
            </a:r>
          </a:p>
          <a:p>
            <a:r>
              <a:rPr lang="en-US" dirty="0"/>
              <a:t>As the water moves through the </a:t>
            </a:r>
            <a:r>
              <a:rPr lang="en-US" dirty="0">
                <a:solidFill>
                  <a:srgbClr val="FFFF00"/>
                </a:solidFill>
              </a:rPr>
              <a:t>transition zone</a:t>
            </a:r>
            <a:r>
              <a:rPr lang="en-US" dirty="0"/>
              <a:t>, the streams widen, become deeper, and are warmed by the sun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Oxygen levels decrease, but nutrient levels rise.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6" descr="0732_3_zones_downhill_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6400800" cy="3550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419196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/>
              <a:t>Low-lying areas, called the </a:t>
            </a:r>
            <a:r>
              <a:rPr lang="en-US" dirty="0" smtClean="0">
                <a:solidFill>
                  <a:srgbClr val="FFFF00"/>
                </a:solidFill>
              </a:rPr>
              <a:t>flood plain zone, </a:t>
            </a:r>
            <a:r>
              <a:rPr lang="en-US" dirty="0" smtClean="0"/>
              <a:t>experience wide, slow-moving rivers that will occasionally flood and deposit material from upstream.</a:t>
            </a:r>
          </a:p>
          <a:p>
            <a:pPr lvl="1"/>
            <a:r>
              <a:rPr lang="en-US" dirty="0" smtClean="0"/>
              <a:t>The water continues to warm, oxygen levels decrease. The nutrients continue to increase.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6" descr="0732_3_zones_downhill_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68" y="3124200"/>
            <a:ext cx="6519053" cy="361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807078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/>
              <a:t>The river eventually ends at a larger body of water. This is called the river </a:t>
            </a:r>
            <a:r>
              <a:rPr lang="en-US" dirty="0">
                <a:solidFill>
                  <a:srgbClr val="FFFF00"/>
                </a:solidFill>
              </a:rPr>
              <a:t>mouth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Freshwater mixes with saltwater, forming </a:t>
            </a:r>
            <a:r>
              <a:rPr lang="en-US" dirty="0" smtClean="0">
                <a:solidFill>
                  <a:srgbClr val="FFFF00"/>
                </a:solidFill>
              </a:rPr>
              <a:t>brackish water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6" descr="0732_3_zones_downhill_f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519053" cy="361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242762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732_3_zones_downhill_f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517178" cy="361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in the </a:t>
            </a:r>
            <a:r>
              <a:rPr lang="en-US" dirty="0" smtClean="0">
                <a:solidFill>
                  <a:srgbClr val="FFFF00"/>
                </a:solidFill>
              </a:rPr>
              <a:t>source zone </a:t>
            </a:r>
            <a:r>
              <a:rPr lang="en-US" dirty="0" smtClean="0"/>
              <a:t>is generally cold, rich in oxygen, and low in nutrients.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295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As the water moves through the </a:t>
            </a:r>
            <a:r>
              <a:rPr lang="en-US" dirty="0" smtClean="0">
                <a:solidFill>
                  <a:srgbClr val="FFFF00"/>
                </a:solidFill>
              </a:rPr>
              <a:t>transition zone</a:t>
            </a:r>
            <a:r>
              <a:rPr lang="en-US" dirty="0" smtClean="0"/>
              <a:t>, the streams widen,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become deeper, and are warmed </a:t>
            </a:r>
            <a:r>
              <a:rPr lang="en-US" dirty="0" smtClean="0"/>
              <a:t>by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the sun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91900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Low-lying areas, called </a:t>
            </a:r>
            <a:r>
              <a:rPr lang="en-US" dirty="0" smtClean="0"/>
              <a:t>the </a:t>
            </a:r>
            <a:r>
              <a:rPr lang="en-US" b="1" dirty="0" smtClean="0"/>
              <a:t>flood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plain zone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experience </a:t>
            </a:r>
            <a:r>
              <a:rPr lang="en-US" dirty="0" smtClean="0"/>
              <a:t>wide, slow-moving rivers that will occasionally flood and deposit material from upstream.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76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happens to water temp, 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Nutrient content, and dissolved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Oxygen as we flow from top to bottom?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485900" y="2095500"/>
            <a:ext cx="6096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352800" y="2819400"/>
            <a:ext cx="16764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152900" y="3543300"/>
            <a:ext cx="15240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990600"/>
          </a:xfrm>
        </p:spPr>
        <p:txBody>
          <a:bodyPr/>
          <a:lstStyle/>
          <a:p>
            <a:r>
              <a:rPr smtClean="0"/>
              <a:t>Planet Earth: Freshwater</a:t>
            </a:r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Located away from coastal areas, </a:t>
            </a:r>
            <a:r>
              <a:rPr lang="en-US" b="1" dirty="0" smtClean="0">
                <a:solidFill>
                  <a:srgbClr val="FFFF00"/>
                </a:solidFill>
              </a:rPr>
              <a:t>inland wetlands </a:t>
            </a:r>
            <a:r>
              <a:rPr lang="en-US" dirty="0" smtClean="0"/>
              <a:t>are </a:t>
            </a:r>
            <a:r>
              <a:rPr lang="en-US" u="sng" dirty="0" smtClean="0"/>
              <a:t>non-permanent</a:t>
            </a:r>
            <a:r>
              <a:rPr lang="en-US" dirty="0" smtClean="0"/>
              <a:t> bodies of fresh water.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Marshes</a:t>
            </a:r>
            <a:r>
              <a:rPr lang="en-US" dirty="0" smtClean="0"/>
              <a:t> do not have trees, </a:t>
            </a:r>
            <a:r>
              <a:rPr lang="en-US" dirty="0" smtClean="0">
                <a:solidFill>
                  <a:srgbClr val="FFFF00"/>
                </a:solidFill>
              </a:rPr>
              <a:t>swamps</a:t>
            </a:r>
            <a:r>
              <a:rPr lang="en-US" dirty="0" smtClean="0"/>
              <a:t> do.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Bogs</a:t>
            </a:r>
            <a:r>
              <a:rPr lang="en-US" dirty="0" smtClean="0"/>
              <a:t> are wetlands characterized by plants that produce an acidic secretion, slowing down the action of decomposers.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Inland Wetlands</a:t>
            </a:r>
            <a:endParaRPr lang="en-US" dirty="0"/>
          </a:p>
        </p:txBody>
      </p:sp>
      <p:pic>
        <p:nvPicPr>
          <p:cNvPr id="26626" name="Picture 2" descr="http://www.city-data.com/forum/attachments/illinois/24328d1217209714-images-illinois-volo-bog-04.09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489508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Volo</a:t>
            </a:r>
            <a:r>
              <a:rPr lang="en-US" sz="1800" dirty="0" smtClean="0">
                <a:latin typeface="+mn-lt"/>
              </a:rPr>
              <a:t> Bog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Illinois, United States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52962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As a major shipping port, New Orleans has built canals to allow ships to move through more easily.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unintended consequence of this has been to allow saltwater to intrude farther inland than normal.</a:t>
            </a:r>
          </a:p>
          <a:p>
            <a:pPr lvl="1"/>
            <a:r>
              <a:rPr lang="en-US" sz="2400" dirty="0" smtClean="0"/>
              <a:t>The increased salinity kills off freshwater wetland plants.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170" name="Picture 2" descr="http://www.uwec.edu/jolhm/eh3/group7/ca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7862"/>
            <a:ext cx="5181600" cy="3494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330732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oceans and freshwater ecosystems are divided into different zones based on the availability of two biggest limiting factors:</a:t>
            </a:r>
          </a:p>
          <a:p>
            <a:pPr lvl="1"/>
            <a:r>
              <a:rPr lang="en-US" dirty="0" smtClean="0"/>
              <a:t>Sunlight</a:t>
            </a:r>
          </a:p>
          <a:p>
            <a:pPr lvl="1"/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 Zones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545011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688" y="31242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coastal zone </a:t>
            </a:r>
            <a:r>
              <a:rPr lang="en-US" dirty="0" smtClean="0"/>
              <a:t>extends from the high-tide mark on land to the edge of the continental shelf.</a:t>
            </a:r>
          </a:p>
          <a:p>
            <a:pPr lvl="1"/>
            <a:r>
              <a:rPr lang="en-US" dirty="0" smtClean="0"/>
              <a:t>Despite only making up 10% of the ocean’s ecosystems, the coastal zone accounts for 90% of its biodiversity.</a:t>
            </a:r>
          </a:p>
          <a:p>
            <a:r>
              <a:rPr lang="en-US" dirty="0" smtClean="0"/>
              <a:t>Life is plentiful due to an abundance of sunlight and nutrients, the two biggest limiting factors for life in the water.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184"/>
            <a:ext cx="8686800" cy="258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31505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ecosystems, like those on land, have a series of abiotic factors that influence what organisms can survive where.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Salinity</a:t>
            </a:r>
            <a:r>
              <a:rPr lang="en-US" dirty="0" smtClean="0"/>
              <a:t>, or the dissolved salt in the water.</a:t>
            </a:r>
          </a:p>
          <a:p>
            <a:pPr lvl="1"/>
            <a:r>
              <a:rPr lang="en-US" dirty="0" smtClean="0"/>
              <a:t>Water </a:t>
            </a:r>
            <a:r>
              <a:rPr lang="en-US" dirty="0"/>
              <a:t>temperature</a:t>
            </a:r>
          </a:p>
          <a:p>
            <a:pPr lvl="1"/>
            <a:r>
              <a:rPr lang="en-US" dirty="0"/>
              <a:t>Amount of sunlight</a:t>
            </a:r>
          </a:p>
          <a:p>
            <a:pPr lvl="1"/>
            <a:r>
              <a:rPr lang="en-US" dirty="0" smtClean="0"/>
              <a:t>Availability of dissolved oxygen gas in the water.</a:t>
            </a:r>
          </a:p>
          <a:p>
            <a:pPr lvl="1"/>
            <a:r>
              <a:rPr lang="en-US" dirty="0" smtClean="0"/>
              <a:t>Nutrients such as nitrates and phosphates.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Turbidity</a:t>
            </a:r>
            <a:r>
              <a:rPr lang="en-US" dirty="0" smtClean="0"/>
              <a:t>, or the cloudiness of the water.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Ecosystems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170980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dirty="0" smtClean="0"/>
              <a:t>Within the coastal zone are </a:t>
            </a:r>
            <a:r>
              <a:rPr lang="en-US" dirty="0" smtClean="0">
                <a:solidFill>
                  <a:srgbClr val="FFFF00"/>
                </a:solidFill>
              </a:rPr>
              <a:t>estuaries</a:t>
            </a:r>
            <a:r>
              <a:rPr lang="en-US" dirty="0" smtClean="0"/>
              <a:t>; partially enclosed bodies of water where seawater mixes with freshwater.</a:t>
            </a:r>
          </a:p>
          <a:p>
            <a:r>
              <a:rPr lang="en-US" dirty="0" smtClean="0"/>
              <a:t>There are also many varieties of </a:t>
            </a:r>
            <a:r>
              <a:rPr lang="en-US" dirty="0" smtClean="0">
                <a:solidFill>
                  <a:srgbClr val="FFFF00"/>
                </a:solidFill>
              </a:rPr>
              <a:t>coastal wetlands</a:t>
            </a:r>
            <a:r>
              <a:rPr lang="en-US" dirty="0" smtClean="0"/>
              <a:t>; areas of land that are fully saturated with water at least part of the year.</a:t>
            </a:r>
          </a:p>
          <a:p>
            <a:pPr lvl="1"/>
            <a:r>
              <a:rPr lang="en-US" dirty="0" smtClean="0"/>
              <a:t>Salt marshes</a:t>
            </a:r>
          </a:p>
          <a:p>
            <a:pPr lvl="1"/>
            <a:r>
              <a:rPr lang="en-US" dirty="0" smtClean="0"/>
              <a:t>Sea grass beds</a:t>
            </a:r>
          </a:p>
          <a:p>
            <a:pPr lvl="1"/>
            <a:r>
              <a:rPr lang="en-US" dirty="0" smtClean="0"/>
              <a:t>Mangrove forests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01892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salt marsh </a:t>
            </a:r>
            <a:r>
              <a:rPr lang="en-US" dirty="0" smtClean="0"/>
              <a:t>is a coastal wetland regularly flooded by tides, and dominated by herbs, grasses, and shrubs.</a:t>
            </a:r>
          </a:p>
          <a:p>
            <a:pPr lvl="1"/>
            <a:r>
              <a:rPr lang="en-US" dirty="0" smtClean="0"/>
              <a:t>No trees.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170" name="Picture 2" descr="http://www.nhdfl.org/uploads/NHB%20photos/lowsaltmar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40232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0960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Low salt marsh, Great Bay, New Hampshire</a:t>
            </a:r>
          </a:p>
          <a:p>
            <a:r>
              <a:rPr lang="en-US" sz="1600" dirty="0" smtClean="0">
                <a:latin typeface="+mn-lt"/>
              </a:rPr>
              <a:t>Photo from New Hampshire Division of Forests and Lands.</a:t>
            </a:r>
          </a:p>
        </p:txBody>
      </p:sp>
    </p:spTree>
    <p:extLst>
      <p:ext uri="{BB962C8B-B14F-4D97-AF65-F5344CB8AC3E}">
        <p14:creationId xmlns="" xmlns:p14="http://schemas.microsoft.com/office/powerpoint/2010/main" val="139679079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Sea grass beds </a:t>
            </a:r>
            <a:r>
              <a:rPr lang="en-US" dirty="0" smtClean="0"/>
              <a:t>are wetlands with plants that have long, narrow leaves that grow to resemble grasslands.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196" name="Picture 4" descr="http://www.conservation.bm/storage/habitat-pages/seagrass-pages/thalassia.jpg?__SQUARESPACE_CACHEVERSION=12930483958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4721501" cy="352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2696" y="550545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Sea grass bed, Bermuda.</a:t>
            </a:r>
          </a:p>
          <a:p>
            <a:r>
              <a:rPr lang="en-US" sz="1600" dirty="0" smtClean="0">
                <a:latin typeface="+mn-lt"/>
              </a:rPr>
              <a:t>Photo from Government of Bermuda Ministry of Environment and Planning.</a:t>
            </a:r>
          </a:p>
        </p:txBody>
      </p:sp>
    </p:spTree>
    <p:extLst>
      <p:ext uri="{BB962C8B-B14F-4D97-AF65-F5344CB8AC3E}">
        <p14:creationId xmlns="" xmlns:p14="http://schemas.microsoft.com/office/powerpoint/2010/main" val="184031549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Mangrove swamps </a:t>
            </a:r>
            <a:r>
              <a:rPr lang="en-US" dirty="0" smtClean="0"/>
              <a:t>are wetlands with trees that have evolved to survive in the high-salt, low-oxygen water.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218" name="Picture 2" descr="http://0.tqn.com/d/forestry/1/0/S/r/mangrove_e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400800" cy="430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8760" y="6135548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Mangrove swamp, Florida Everglades.</a:t>
            </a:r>
          </a:p>
        </p:txBody>
      </p:sp>
    </p:spTree>
    <p:extLst>
      <p:ext uri="{BB962C8B-B14F-4D97-AF65-F5344CB8AC3E}">
        <p14:creationId xmlns="" xmlns:p14="http://schemas.microsoft.com/office/powerpoint/2010/main" val="191244145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Wetlands are highly productive ecosystems that support a great deal of biodiversity.</a:t>
            </a:r>
          </a:p>
          <a:p>
            <a:r>
              <a:rPr lang="en-US" dirty="0" smtClean="0"/>
              <a:t>They can slow and hold influxes of water, helping to prevent flooding.</a:t>
            </a:r>
          </a:p>
          <a:p>
            <a:r>
              <a:rPr lang="en-US" dirty="0" smtClean="0"/>
              <a:t>Water that passes through wetlands tends to come out cleaner, with less sediment and pollution.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Wetlands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21983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Bill Nye the Science Guy.  Wetlands.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30135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https://www.youtube.com/watch?v=3oGymnSJ4Ek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987517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 dirty="0" smtClean="0"/>
              <a:t>As the New Orleans grew, open land was in short supply.  To solve this problem, coastal wetlands were drained and built upon.</a:t>
            </a:r>
          </a:p>
          <a:p>
            <a:r>
              <a:rPr lang="en-US" dirty="0" smtClean="0"/>
              <a:t>Remaining coastal wetlands </a:t>
            </a:r>
            <a:br>
              <a:rPr lang="en-US" dirty="0" smtClean="0"/>
            </a:br>
            <a:r>
              <a:rPr lang="en-US" dirty="0" smtClean="0"/>
              <a:t>have rapidly disappeared due </a:t>
            </a:r>
            <a:br>
              <a:rPr lang="en-US" dirty="0" smtClean="0"/>
            </a:br>
            <a:r>
              <a:rPr lang="en-US" dirty="0" smtClean="0"/>
              <a:t>to the loss of river sediment </a:t>
            </a:r>
            <a:br>
              <a:rPr lang="en-US" dirty="0" smtClean="0"/>
            </a:br>
            <a:r>
              <a:rPr lang="en-US" dirty="0" smtClean="0"/>
              <a:t>that sustained them.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2" name="Picture 4" descr="http://microbewiki.kenyon.edu/images/6/60/Wetlands_l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00025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922381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loss of coastal wetlands left New Orleans nearly defenseless against Hurricane Katrina’s storm surge. </a:t>
            </a:r>
            <a:r>
              <a:rPr lang="en-US" dirty="0" smtClean="0">
                <a:hlinkClick r:id="rId2"/>
              </a:rPr>
              <a:t>https://www.youtube.com/watch?v=aoMnFGtmCqE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Nearly every levee in New Orleans was breached.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218" name="Picture 2" descr="https://upload.wikimedia.org/wikipedia/commons/0/07/Navy_flooded_New_Orleans_20050901_tr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326467" cy="304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424772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r>
              <a:rPr lang="en-US" dirty="0" smtClean="0"/>
              <a:t>In 2012, 7 years later, a plan was finalized to protect the area from future storms.</a:t>
            </a:r>
          </a:p>
          <a:p>
            <a:pPr lvl="1"/>
            <a:r>
              <a:rPr lang="en-US" dirty="0" smtClean="0"/>
              <a:t>Barrier islands will be rebuilt.</a:t>
            </a:r>
          </a:p>
          <a:p>
            <a:pPr lvl="1"/>
            <a:r>
              <a:rPr lang="en-US" dirty="0" smtClean="0"/>
              <a:t>Inland wetlands will be restored.</a:t>
            </a:r>
          </a:p>
          <a:p>
            <a:pPr lvl="1"/>
            <a:r>
              <a:rPr lang="en-US" dirty="0" smtClean="0"/>
              <a:t>Gates will be installed into the levees along the river to allow water (and sediment) to flow over the wetlands.</a:t>
            </a:r>
          </a:p>
          <a:p>
            <a:r>
              <a:rPr lang="en-US" dirty="0" smtClean="0"/>
              <a:t>By 2042, the state should begin gaining more land than it loses annually.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pic>
        <p:nvPicPr>
          <p:cNvPr id="10242" name="Picture 2" descr="http://blogs.scientificamerican.com/observations/files/2012/01/East-Grand-Terre-Island-Restoration-Bef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6" y="4953000"/>
            <a:ext cx="2413000" cy="180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logs.scientificamerican.com/observations/files/2012/01/East-Grand-Terre-Island-Restoration-Af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32" y="4876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9696" y="5219610"/>
            <a:ext cx="200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East Grand Terre Island Restoration, before and after.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78117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 gravitational pull of the moon and sun causes tides to rise and fall about every 6 hours on coasts.  </a:t>
            </a:r>
          </a:p>
          <a:p>
            <a:r>
              <a:rPr lang="en-US" dirty="0" smtClean="0"/>
              <a:t>This creates an </a:t>
            </a:r>
            <a:r>
              <a:rPr lang="en-US" dirty="0" smtClean="0">
                <a:solidFill>
                  <a:srgbClr val="FFFF00"/>
                </a:solidFill>
              </a:rPr>
              <a:t>intertidal zone </a:t>
            </a:r>
            <a:r>
              <a:rPr lang="en-US" dirty="0" smtClean="0"/>
              <a:t>that is submerged during high tide and exposed during low tide.</a:t>
            </a:r>
          </a:p>
          <a:p>
            <a:r>
              <a:rPr lang="en-US" dirty="0" smtClean="0"/>
              <a:t>The physical nature</a:t>
            </a:r>
            <a:br>
              <a:rPr lang="en-US" dirty="0" smtClean="0"/>
            </a:br>
            <a:r>
              <a:rPr lang="en-US" dirty="0" smtClean="0"/>
              <a:t>of the shores in intertidal</a:t>
            </a:r>
            <a:br>
              <a:rPr lang="en-US" dirty="0" smtClean="0"/>
            </a:br>
            <a:r>
              <a:rPr lang="en-US" dirty="0" smtClean="0"/>
              <a:t>zones can vary greatly.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Intertidal Zone</a:t>
            </a:r>
            <a:endParaRPr lang="en-US" dirty="0"/>
          </a:p>
        </p:txBody>
      </p:sp>
      <p:pic>
        <p:nvPicPr>
          <p:cNvPr id="14338" name="Picture 2" descr="https://lh3.ggpht.com/_I_A_unRXfEw/TQGZ6hODDAI/AAAAAAAAAdE/HAJ0a0C3PU4/s320/lowt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8" y="3352800"/>
            <a:ext cx="3657600" cy="2686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68073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Life in aquatic ecosystems falls within these types: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Plankton</a:t>
            </a:r>
            <a:r>
              <a:rPr lang="en-US" dirty="0" smtClean="0"/>
              <a:t>, which are free-floating or weakly swimming.</a:t>
            </a:r>
          </a:p>
          <a:p>
            <a:pPr lvl="2"/>
            <a:r>
              <a:rPr lang="en-US" b="1" dirty="0" smtClean="0"/>
              <a:t>Phytoplankton</a:t>
            </a:r>
            <a:r>
              <a:rPr lang="en-US" dirty="0" smtClean="0"/>
              <a:t> are plant-like and include algae.</a:t>
            </a:r>
          </a:p>
          <a:p>
            <a:pPr lvl="2"/>
            <a:r>
              <a:rPr lang="en-US" b="1" dirty="0" smtClean="0"/>
              <a:t>Zooplankton</a:t>
            </a:r>
            <a:r>
              <a:rPr lang="en-US" dirty="0" smtClean="0"/>
              <a:t> are animal-like, including organisms like single-celled protozoa or jellyfish.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Nekton</a:t>
            </a:r>
            <a:r>
              <a:rPr lang="en-US" dirty="0" smtClean="0"/>
              <a:t> are strong swimmers and consumers.</a:t>
            </a:r>
          </a:p>
          <a:p>
            <a:pPr marL="1051560" lvl="3" indent="0">
              <a:buNone/>
            </a:pPr>
            <a:r>
              <a:rPr lang="en-US" dirty="0" smtClean="0"/>
              <a:t>Fish, whales, sea turtles,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Factors</a:t>
            </a:r>
            <a:endParaRPr lang="en-US" dirty="0"/>
          </a:p>
        </p:txBody>
      </p:sp>
      <p:pic>
        <p:nvPicPr>
          <p:cNvPr id="4098" name="Picture 2" descr="http://www.mysciencebox.org/files/images/plank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12" y="2362200"/>
            <a:ext cx="2743200" cy="188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s.nature.com/news/files/nhm%20wild%20sail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12" y="4648200"/>
            <a:ext cx="2590800" cy="1728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947678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4953000" cy="6096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Rocky shores </a:t>
            </a:r>
            <a:r>
              <a:rPr lang="en-US" dirty="0" smtClean="0"/>
              <a:t>are found on coasts with heavy wave activity.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Sandy shores </a:t>
            </a:r>
            <a:r>
              <a:rPr lang="en-US" dirty="0" smtClean="0"/>
              <a:t>are found in areas with gentler wave action or that are sheltered.</a:t>
            </a:r>
          </a:p>
          <a:p>
            <a:pPr lvl="1"/>
            <a:r>
              <a:rPr lang="en-US" dirty="0" smtClean="0"/>
              <a:t>The color of sand indicates the source material that eroded to form it:</a:t>
            </a:r>
          </a:p>
          <a:p>
            <a:pPr lvl="2"/>
            <a:r>
              <a:rPr lang="en-US" dirty="0" smtClean="0"/>
              <a:t>Black: Volcanic</a:t>
            </a:r>
          </a:p>
          <a:p>
            <a:pPr lvl="2"/>
            <a:r>
              <a:rPr lang="en-US" dirty="0" smtClean="0"/>
              <a:t>Brown: Granite</a:t>
            </a:r>
          </a:p>
          <a:p>
            <a:pPr lvl="2"/>
            <a:r>
              <a:rPr lang="en-US" dirty="0" smtClean="0"/>
              <a:t>White: Coral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5362" name="Picture 2" descr="http://upload.wikimedia.org/wikipedia/commons/thumb/f/f5/Valuga_Beach.png/300px-Valuga_Bea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200400" cy="2144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uky.edu/~eushe2/Pajares/calvino/wav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869097" cy="2120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387988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Coral polyps </a:t>
            </a:r>
            <a:r>
              <a:rPr lang="en-US" dirty="0" smtClean="0"/>
              <a:t>are small animals that live in the warm coastal waters of the tropics and subtropics.</a:t>
            </a:r>
          </a:p>
          <a:p>
            <a:pPr lvl="1"/>
            <a:r>
              <a:rPr lang="en-US" dirty="0" smtClean="0"/>
              <a:t>Mutualistic relationship with photosynthetic algae.</a:t>
            </a:r>
          </a:p>
          <a:p>
            <a:r>
              <a:rPr lang="en-US" dirty="0" smtClean="0"/>
              <a:t>As the polyps grow, they </a:t>
            </a:r>
            <a:br>
              <a:rPr lang="en-US" dirty="0" smtClean="0"/>
            </a:br>
            <a:r>
              <a:rPr lang="en-US" dirty="0" smtClean="0"/>
              <a:t>produce a calcium-based </a:t>
            </a:r>
            <a:br>
              <a:rPr lang="en-US" dirty="0" smtClean="0"/>
            </a:br>
            <a:r>
              <a:rPr lang="en-US" dirty="0" smtClean="0"/>
              <a:t>external skeleton. When </a:t>
            </a:r>
            <a:br>
              <a:rPr lang="en-US" dirty="0" smtClean="0"/>
            </a:br>
            <a:r>
              <a:rPr lang="en-US" dirty="0" smtClean="0"/>
              <a:t>the polyps die, the </a:t>
            </a:r>
            <a:br>
              <a:rPr lang="en-US" dirty="0" smtClean="0"/>
            </a:br>
            <a:r>
              <a:rPr lang="en-US" dirty="0" smtClean="0"/>
              <a:t>skeletons are left behind </a:t>
            </a:r>
            <a:br>
              <a:rPr lang="en-US" dirty="0" smtClean="0"/>
            </a:br>
            <a:r>
              <a:rPr lang="en-US" dirty="0" smtClean="0"/>
              <a:t>and are built upon by </a:t>
            </a:r>
            <a:br>
              <a:rPr lang="en-US" dirty="0" smtClean="0"/>
            </a:br>
            <a:r>
              <a:rPr lang="en-US" dirty="0" smtClean="0"/>
              <a:t>other polyps.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pic>
        <p:nvPicPr>
          <p:cNvPr id="16386" name="Picture 2" descr="http://upload.wikimedia.org/wikipedia/commons/2/2e/Coral_Outcrop_Flynn_R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55976"/>
            <a:ext cx="4116832" cy="3087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437239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/>
              <a:t>Over time, the network of crevices and ledges creates a </a:t>
            </a:r>
            <a:r>
              <a:rPr lang="en-US" dirty="0" smtClean="0">
                <a:solidFill>
                  <a:srgbClr val="FFFF00"/>
                </a:solidFill>
              </a:rPr>
              <a:t>coral reef</a:t>
            </a:r>
            <a:r>
              <a:rPr lang="en-US" dirty="0" smtClean="0"/>
              <a:t>; an ideal habitat for a wide variety of fish and other marine animals.</a:t>
            </a:r>
          </a:p>
          <a:p>
            <a:pPr lvl="1"/>
            <a:r>
              <a:rPr lang="en-US" dirty="0" smtClean="0"/>
              <a:t>The most diverse and productive ecosystem in the ocean.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9460" name="Picture 4" descr="http://sites.duke.edu/environ181s_01_s2011_alg22/files/2011/04/wallpaper-462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4" y="2667000"/>
            <a:ext cx="6019800" cy="4015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494773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990600"/>
          </a:xfrm>
        </p:spPr>
        <p:txBody>
          <a:bodyPr/>
          <a:lstStyle/>
          <a:p>
            <a:r>
              <a:rPr smtClean="0"/>
              <a:t>Planet Earth: Shallow Seas</a:t>
            </a:r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Moving away from the coast, the availability of nutrients decreases rapidly.  </a:t>
            </a:r>
          </a:p>
          <a:p>
            <a:pPr lvl="1"/>
            <a:r>
              <a:rPr lang="en-US" dirty="0" smtClean="0"/>
              <a:t>Nutrients become a limiting factor for life.</a:t>
            </a:r>
          </a:p>
          <a:p>
            <a:r>
              <a:rPr lang="en-US" dirty="0" smtClean="0"/>
              <a:t>The open ocean </a:t>
            </a:r>
            <a:br>
              <a:rPr lang="en-US" dirty="0" smtClean="0"/>
            </a:br>
            <a:r>
              <a:rPr lang="en-US" dirty="0" smtClean="0"/>
              <a:t>is sometimes </a:t>
            </a:r>
            <a:br>
              <a:rPr lang="en-US" dirty="0" smtClean="0"/>
            </a:br>
            <a:r>
              <a:rPr lang="en-US" dirty="0" smtClean="0"/>
              <a:t>referred to as a </a:t>
            </a:r>
            <a:br>
              <a:rPr lang="en-US" dirty="0" smtClean="0"/>
            </a:br>
            <a:r>
              <a:rPr lang="en-US" dirty="0" smtClean="0"/>
              <a:t>“marine desert” </a:t>
            </a:r>
            <a:br>
              <a:rPr lang="en-US" dirty="0" smtClean="0"/>
            </a:br>
            <a:r>
              <a:rPr lang="en-US" dirty="0" smtClean="0"/>
              <a:t>due to the </a:t>
            </a:r>
            <a:br>
              <a:rPr lang="en-US" dirty="0" smtClean="0"/>
            </a:br>
            <a:r>
              <a:rPr lang="en-US" dirty="0" smtClean="0"/>
              <a:t>relative lack of </a:t>
            </a:r>
            <a:br>
              <a:rPr lang="en-US" dirty="0" smtClean="0"/>
            </a:br>
            <a:r>
              <a:rPr lang="en-US" dirty="0" smtClean="0"/>
              <a:t>life here.</a:t>
            </a:r>
          </a:p>
          <a:p>
            <a:r>
              <a:rPr lang="en-US" dirty="0" smtClean="0"/>
              <a:t>Animals found </a:t>
            </a:r>
            <a:br>
              <a:rPr lang="en-US" dirty="0" smtClean="0"/>
            </a:br>
            <a:r>
              <a:rPr lang="en-US" dirty="0" smtClean="0"/>
              <a:t>here must be able to</a:t>
            </a:r>
            <a:br>
              <a:rPr lang="en-US" dirty="0" smtClean="0"/>
            </a:br>
            <a:r>
              <a:rPr lang="en-US" dirty="0" smtClean="0"/>
              <a:t>travel great distances</a:t>
            </a:r>
            <a:br>
              <a:rPr lang="en-US" dirty="0" smtClean="0"/>
            </a:br>
            <a:r>
              <a:rPr lang="en-US" dirty="0" smtClean="0"/>
              <a:t>to find food.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Ocean</a:t>
            </a:r>
            <a:endParaRPr lang="en-US" dirty="0"/>
          </a:p>
        </p:txBody>
      </p:sp>
      <p:pic>
        <p:nvPicPr>
          <p:cNvPr id="11266" name="Picture 2" descr="http://www.gambassa.com/gambassafiles/images/images/kellyann5/marlin_ocean_blue_18361_990x742_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699137" cy="3525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686955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269" y="509016"/>
            <a:ext cx="3581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characteristics of the water in the open ocean change as you move downwards.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photic zone </a:t>
            </a:r>
            <a:r>
              <a:rPr lang="en-US" dirty="0" smtClean="0"/>
              <a:t>contains sufficient sunlight for photosynthesis.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aphotic zone </a:t>
            </a:r>
            <a:r>
              <a:rPr lang="en-US" dirty="0" smtClean="0"/>
              <a:t>(</a:t>
            </a:r>
            <a:r>
              <a:rPr lang="en-US" dirty="0" err="1" smtClean="0"/>
              <a:t>bathyal</a:t>
            </a:r>
            <a:r>
              <a:rPr lang="en-US" dirty="0" smtClean="0"/>
              <a:t> zone) contains little to no sunlight. 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benthic zone </a:t>
            </a:r>
            <a:r>
              <a:rPr lang="en-US" dirty="0" smtClean="0"/>
              <a:t>(abyssal zone) is the ocean floor; no sunlight reaches here.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69" y="533400"/>
            <a:ext cx="49888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685107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3505200" cy="5715000"/>
          </a:xfrm>
        </p:spPr>
        <p:txBody>
          <a:bodyPr/>
          <a:lstStyle/>
          <a:p>
            <a:r>
              <a:rPr lang="en-US" dirty="0" smtClean="0"/>
              <a:t>Food webs in the benthic zone are much different because their source of energy is not sunlight, but </a:t>
            </a:r>
            <a:r>
              <a:rPr lang="en-US" u="sng" dirty="0" smtClean="0"/>
              <a:t>dead matter</a:t>
            </a:r>
            <a:r>
              <a:rPr lang="en-US" dirty="0" smtClean="0"/>
              <a:t> that sinks from above layers. </a:t>
            </a:r>
          </a:p>
          <a:p>
            <a:pPr lvl="1"/>
            <a:r>
              <a:rPr lang="en-US" dirty="0" smtClean="0"/>
              <a:t>Also known as “marine snow”.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AutoShape 2" descr="http://31.media.tumblr.com/0ef3b0930e4fb64ca2b6a8734844229d/tumblr_mh0dvznSyF1qfukomo1_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31.media.tumblr.com/0ef3b0930e4fb64ca2b6a8734844229d/tumblr_mh0dvznSyF1qfukomo1_5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https://gs1.wac.edgecastcdn.net/8019B6/data.tumblr.com/0ef3b0930e4fb64ca2b6a8734844229d/tumblr_mh0dvznSyF1qfukom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2174"/>
            <a:ext cx="46196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816215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7391400" cy="5791200"/>
          </a:xfrm>
        </p:spPr>
        <p:txBody>
          <a:bodyPr/>
          <a:lstStyle/>
          <a:p>
            <a:r>
              <a:rPr lang="en-US" dirty="0" smtClean="0"/>
              <a:t>Many species living in the aphotic and benthic zones are </a:t>
            </a:r>
            <a:r>
              <a:rPr lang="en-US" dirty="0" smtClean="0">
                <a:solidFill>
                  <a:srgbClr val="FFFF00"/>
                </a:solidFill>
              </a:rPr>
              <a:t>bioluminescent</a:t>
            </a:r>
            <a:r>
              <a:rPr lang="en-US" dirty="0" smtClean="0"/>
              <a:t>, meaning they can produce and emit light.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0482" name="Picture 2" descr="http://www.noaa.gov/features/02_monitoring/images/bioluminescence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118808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170316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990600"/>
          </a:xfrm>
        </p:spPr>
        <p:txBody>
          <a:bodyPr/>
          <a:lstStyle/>
          <a:p>
            <a:r>
              <a:rPr smtClean="0"/>
              <a:t>Planet Earth: Deep Ocean</a:t>
            </a:r>
            <a:endParaRPr lang="en-US" dirty="0"/>
          </a:p>
        </p:txBody>
      </p:sp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3886200" cy="54102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FF00"/>
                </a:solidFill>
              </a:rPr>
              <a:t>Benthos</a:t>
            </a:r>
            <a:r>
              <a:rPr lang="en-US" dirty="0" smtClean="0"/>
              <a:t> are bottom-dwellers.</a:t>
            </a:r>
          </a:p>
          <a:p>
            <a:pPr lvl="2"/>
            <a:r>
              <a:rPr lang="en-US" dirty="0" smtClean="0"/>
              <a:t>Sea stars, lobsters, mussels, etc.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Decomposers</a:t>
            </a:r>
            <a:r>
              <a:rPr lang="en-US" dirty="0" smtClean="0"/>
              <a:t> break down dead organisms and wastes into nutrients that can be re-used.</a:t>
            </a:r>
          </a:p>
          <a:p>
            <a:pPr lvl="2"/>
            <a:r>
              <a:rPr lang="en-US" dirty="0" smtClean="0"/>
              <a:t>Bacteria.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 descr="http://www.bluemarbledivers.com/curacao/Purple-Tube-Spo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901197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482540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Freshwater ecosystems have a very low salinity level.  </a:t>
            </a:r>
          </a:p>
          <a:p>
            <a:pPr lvl="1"/>
            <a:r>
              <a:rPr lang="en-US" dirty="0" smtClean="0"/>
              <a:t>Include lakes, ponds, rivers, streams, and inland wetlands.</a:t>
            </a:r>
          </a:p>
          <a:p>
            <a:r>
              <a:rPr lang="en-US" dirty="0" smtClean="0"/>
              <a:t>Some freshwater ecosystems are </a:t>
            </a:r>
            <a:r>
              <a:rPr lang="en-US" dirty="0" smtClean="0">
                <a:solidFill>
                  <a:srgbClr val="FFFF00"/>
                </a:solidFill>
              </a:rPr>
              <a:t>lentic</a:t>
            </a:r>
            <a:r>
              <a:rPr lang="en-US" dirty="0" smtClean="0"/>
              <a:t>, meaning they contain standing water.  Others are </a:t>
            </a:r>
            <a:r>
              <a:rPr lang="en-US" dirty="0" smtClean="0">
                <a:solidFill>
                  <a:srgbClr val="FFFF00"/>
                </a:solidFill>
              </a:rPr>
              <a:t>lotic</a:t>
            </a:r>
            <a:r>
              <a:rPr lang="en-US" dirty="0" smtClean="0"/>
              <a:t>, meaning the water is constantly moving.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Ecosystems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11669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00760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Freshwater lakes </a:t>
            </a:r>
            <a:r>
              <a:rPr lang="en-US" dirty="0" smtClean="0"/>
              <a:t>form in depressions made by glaciers, volcanic activity, or movement of the Earth’s plates.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littoral zone </a:t>
            </a:r>
            <a:r>
              <a:rPr lang="en-US" dirty="0" smtClean="0"/>
              <a:t>is near the shore and contains shallow, sunlit waters.</a:t>
            </a:r>
          </a:p>
          <a:p>
            <a:pPr lvl="1"/>
            <a:r>
              <a:rPr lang="en-US" dirty="0" smtClean="0"/>
              <a:t>High biological diversity due to the presence of photosynthetic plants and algae.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limnetic zone </a:t>
            </a:r>
            <a:r>
              <a:rPr lang="en-US" dirty="0" smtClean="0"/>
              <a:t>is also sunlit, but is farther away from the shore.</a:t>
            </a:r>
          </a:p>
          <a:p>
            <a:pPr lvl="1"/>
            <a:r>
              <a:rPr lang="en-US" dirty="0" smtClean="0"/>
              <a:t>Most of the </a:t>
            </a:r>
            <a:br>
              <a:rPr lang="en-US" dirty="0" smtClean="0"/>
            </a:br>
            <a:r>
              <a:rPr lang="en-US" dirty="0" smtClean="0"/>
              <a:t>photosynthesis </a:t>
            </a:r>
            <a:br>
              <a:rPr lang="en-US" dirty="0" smtClean="0"/>
            </a:br>
            <a:r>
              <a:rPr lang="en-US" dirty="0" smtClean="0"/>
              <a:t>in the lake occurs</a:t>
            </a:r>
            <a:br>
              <a:rPr lang="en-US" dirty="0" smtClean="0"/>
            </a:br>
            <a:r>
              <a:rPr lang="en-US" dirty="0" smtClean="0"/>
              <a:t>here, producing </a:t>
            </a:r>
            <a:br>
              <a:rPr lang="en-US" dirty="0" smtClean="0"/>
            </a:br>
            <a:r>
              <a:rPr lang="en-US" dirty="0" smtClean="0"/>
              <a:t>the majority of </a:t>
            </a:r>
            <a:br>
              <a:rPr lang="en-US" dirty="0" smtClean="0"/>
            </a:br>
            <a:r>
              <a:rPr lang="en-US" dirty="0" smtClean="0"/>
              <a:t>the food and </a:t>
            </a:r>
            <a:br>
              <a:rPr lang="en-US" dirty="0" smtClean="0"/>
            </a:br>
            <a:r>
              <a:rPr lang="en-US" dirty="0" smtClean="0"/>
              <a:t>oxygen.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534400" y="6379464"/>
            <a:ext cx="609600" cy="457200"/>
          </a:xfrm>
        </p:spPr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2530" name="Picture 2" descr="https://9e7cece1-a-62cb3a1a-s-sites.googlegroups.com/site/apesbiomeprojectpondsandlakes/home/lake-zones.jpg?attachauth=ANoY7co5tz6E8Nlxn0iG6kUaO4mCsMyjCRjrL5x4iNtA8x5h0VCsN1LFmKNzP6K5Y1YIY7Jf8jkHKIWIQd9HW2BX1B4rBLO2T2gtzMOyYwrTgFC8Mr4QKNcqXtY1--6yMfZEf9HnM4gA4pl6dK-WGHu8_QDKhknw6ZqBXMXEqVHpNBFAgEtN7ib1tOsgGPBZkW1B7ddBJBdEcYhxb9IFcM9Eb1Q0fSODqdQgvrP0ZNSZPSKY0ppfsFY9a8daJGQOyu84hx8QOwhr&amp;attredirects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93592"/>
            <a:ext cx="5100638" cy="3264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442763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00760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benthic zone </a:t>
            </a:r>
            <a:r>
              <a:rPr lang="en-US" dirty="0" smtClean="0"/>
              <a:t>is the area near the bottom of the lake.  As in the ocean, this layer is inhabited mostly by decomposers feeding from detritus from above.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534400" y="6379464"/>
            <a:ext cx="609600" cy="457200"/>
          </a:xfrm>
        </p:spPr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2530" name="Picture 2" descr="https://9e7cece1-a-62cb3a1a-s-sites.googlegroups.com/site/apesbiomeprojectpondsandlakes/home/lake-zones.jpg?attachauth=ANoY7co5tz6E8Nlxn0iG6kUaO4mCsMyjCRjrL5x4iNtA8x5h0VCsN1LFmKNzP6K5Y1YIY7Jf8jkHKIWIQd9HW2BX1B4rBLO2T2gtzMOyYwrTgFC8Mr4QKNcqXtY1--6yMfZEf9HnM4gA4pl6dK-WGHu8_QDKhknw6ZqBXMXEqVHpNBFAgEtN7ib1tOsgGPBZkW1B7ddBJBdEcYhxb9IFcM9Eb1Q0fSODqdQgvrP0ZNSZPSKY0ppfsFY9a8daJGQOyu84hx8QOwhr&amp;attredirects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45208"/>
            <a:ext cx="6786563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659923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Ecologists will classify lakes based on their nutrient levels and biological productivity.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Oligotrophic </a:t>
            </a:r>
            <a:r>
              <a:rPr lang="en-US" dirty="0" smtClean="0"/>
              <a:t>lakes are very low in nutrients.</a:t>
            </a:r>
          </a:p>
          <a:p>
            <a:pPr lvl="1"/>
            <a:r>
              <a:rPr lang="en-US" sz="2400" dirty="0" smtClean="0"/>
              <a:t>Populations </a:t>
            </a:r>
            <a:br>
              <a:rPr lang="en-US" sz="2400" dirty="0" smtClean="0"/>
            </a:br>
            <a:r>
              <a:rPr lang="en-US" sz="2400" dirty="0" smtClean="0"/>
              <a:t>of plankton</a:t>
            </a:r>
            <a:br>
              <a:rPr lang="en-US" sz="2400" dirty="0" smtClean="0"/>
            </a:br>
            <a:r>
              <a:rPr lang="en-US" sz="2400" dirty="0" smtClean="0"/>
              <a:t>and algae </a:t>
            </a:r>
            <a:br>
              <a:rPr lang="en-US" sz="2400" dirty="0" smtClean="0"/>
            </a:br>
            <a:r>
              <a:rPr lang="en-US" sz="2400" dirty="0" smtClean="0"/>
              <a:t>are very 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3554" name="Picture 2" descr="File:Glacier lake mcdona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596128" cy="4197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5301852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McDonald Lake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Glacier National Park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Montana, United States</a:t>
            </a:r>
          </a:p>
        </p:txBody>
      </p:sp>
    </p:spTree>
    <p:extLst>
      <p:ext uri="{BB962C8B-B14F-4D97-AF65-F5344CB8AC3E}">
        <p14:creationId xmlns="" xmlns:p14="http://schemas.microsoft.com/office/powerpoint/2010/main" val="285402099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Eutrophic </a:t>
            </a:r>
            <a:r>
              <a:rPr lang="en-US" dirty="0" smtClean="0"/>
              <a:t>lakes have much greater concentrations of nutrients. </a:t>
            </a:r>
          </a:p>
          <a:p>
            <a:pPr lvl="1"/>
            <a:r>
              <a:rPr lang="en-US" sz="2400" dirty="0" smtClean="0"/>
              <a:t>This removes a growth limiting factor for algae and plankton.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1E6E-36C3-44F3-9B0C-274A3E207B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5935138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Chesapeake Bay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Maryland, United States</a:t>
            </a:r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</p:txBody>
      </p:sp>
      <p:pic>
        <p:nvPicPr>
          <p:cNvPr id="25604" name="Picture 4" descr="http://www.chesapeakebay.net/images/issues/Nutrients_page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55" y="2202036"/>
            <a:ext cx="6255097" cy="3753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769890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28999</TotalTime>
  <Words>1491</Words>
  <Application>Microsoft Office PowerPoint</Application>
  <PresentationFormat>On-screen Show (4:3)</PresentationFormat>
  <Paragraphs>184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Paper</vt:lpstr>
      <vt:lpstr>Aquatic Ecosystems</vt:lpstr>
      <vt:lpstr>Aquatic Ecosystems</vt:lpstr>
      <vt:lpstr>Biotic Factors</vt:lpstr>
      <vt:lpstr>Slide 4</vt:lpstr>
      <vt:lpstr>Freshwater Ecosystems</vt:lpstr>
      <vt:lpstr>Slide 6</vt:lpstr>
      <vt:lpstr>Slide 7</vt:lpstr>
      <vt:lpstr>Slide 8</vt:lpstr>
      <vt:lpstr>Slide 9</vt:lpstr>
      <vt:lpstr>Rivers and Streams</vt:lpstr>
      <vt:lpstr>Slide 11</vt:lpstr>
      <vt:lpstr>Slide 12</vt:lpstr>
      <vt:lpstr>Slide 13</vt:lpstr>
      <vt:lpstr>Slide 14</vt:lpstr>
      <vt:lpstr>Planet Earth: Freshwater</vt:lpstr>
      <vt:lpstr>Freshwater Inland Wetlands</vt:lpstr>
      <vt:lpstr>Slide 17</vt:lpstr>
      <vt:lpstr>Aquatic  Zones</vt:lpstr>
      <vt:lpstr>Slide 19</vt:lpstr>
      <vt:lpstr>Slide 20</vt:lpstr>
      <vt:lpstr>Slide 21</vt:lpstr>
      <vt:lpstr>Slide 22</vt:lpstr>
      <vt:lpstr>Slide 23</vt:lpstr>
      <vt:lpstr>Benefits of Wetlands</vt:lpstr>
      <vt:lpstr>Slide 25</vt:lpstr>
      <vt:lpstr>Slide 26</vt:lpstr>
      <vt:lpstr>Slide 27</vt:lpstr>
      <vt:lpstr>Reconstruction</vt:lpstr>
      <vt:lpstr>Intertidal Zone</vt:lpstr>
      <vt:lpstr>Slide 30</vt:lpstr>
      <vt:lpstr>Coral Reefs</vt:lpstr>
      <vt:lpstr>Slide 32</vt:lpstr>
      <vt:lpstr>Planet Earth: Shallow Seas</vt:lpstr>
      <vt:lpstr>Open Ocean</vt:lpstr>
      <vt:lpstr>Slide 35</vt:lpstr>
      <vt:lpstr>Slide 36</vt:lpstr>
      <vt:lpstr>Slide 37</vt:lpstr>
      <vt:lpstr>Planet Earth: Deep Ocean</vt:lpstr>
    </vt:vector>
  </TitlesOfParts>
  <Company>CCSN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Windows User</cp:lastModifiedBy>
  <cp:revision>439</cp:revision>
  <dcterms:created xsi:type="dcterms:W3CDTF">2002-01-16T22:44:40Z</dcterms:created>
  <dcterms:modified xsi:type="dcterms:W3CDTF">2014-10-01T12:55:06Z</dcterms:modified>
</cp:coreProperties>
</file>